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76" r:id="rId3"/>
    <p:sldId id="271" r:id="rId4"/>
    <p:sldId id="272" r:id="rId5"/>
    <p:sldId id="275" r:id="rId6"/>
    <p:sldId id="26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399C72-A9C5-4A1F-AC4B-6500C9D40D14}" type="datetimeFigureOut">
              <a:rPr lang="en-GB" smtClean="0"/>
              <a:pPr/>
              <a:t>23/10/2020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B7890E-E186-4D82-ACAF-DBC24A043B63}" type="slidenum">
              <a:rPr lang="en-GB" smtClean="0"/>
              <a:pPr/>
              <a:t>‹#›</a:t>
            </a:fld>
            <a:endParaRPr lang="en-GB"/>
          </a:p>
        </p:txBody>
      </p:sp>
    </p:spTree>
    <p:extLst>
      <p:ext uri="{BB962C8B-B14F-4D97-AF65-F5344CB8AC3E}">
        <p14:creationId xmlns:p14="http://schemas.microsoft.com/office/powerpoint/2010/main" val="3072025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see</a:t>
            </a:r>
            <a:r>
              <a:rPr lang="en-US" baseline="0" dirty="0"/>
              <a:t> if anyone has played around with broadcasting and knows what it can do, what it’s used for. </a:t>
            </a:r>
          </a:p>
          <a:p>
            <a:endParaRPr lang="en-US" baseline="0" dirty="0"/>
          </a:p>
          <a:p>
            <a:r>
              <a:rPr lang="en-US" baseline="0" dirty="0"/>
              <a:t>I’d like to think about broadcasting like a radio tower, when a radio tower sends out a signal it’s broadcasting something and all the people it’s broadcasting out to are expecting to receive something.  </a:t>
            </a:r>
            <a:endParaRPr lang="en-US" dirty="0"/>
          </a:p>
        </p:txBody>
      </p:sp>
      <p:sp>
        <p:nvSpPr>
          <p:cNvPr id="4" name="Slide Number Placeholder 3"/>
          <p:cNvSpPr>
            <a:spLocks noGrp="1"/>
          </p:cNvSpPr>
          <p:nvPr>
            <p:ph type="sldNum" sz="quarter" idx="10"/>
          </p:nvPr>
        </p:nvSpPr>
        <p:spPr/>
        <p:txBody>
          <a:bodyPr/>
          <a:lstStyle/>
          <a:p>
            <a:fld id="{F09FABF3-DCF3-4DB7-807E-F7408A09DBBE}" type="slidenum">
              <a:rPr lang="en-US" smtClean="0"/>
              <a:pPr/>
              <a:t>3</a:t>
            </a:fld>
            <a:endParaRPr lang="en-US"/>
          </a:p>
        </p:txBody>
      </p:sp>
    </p:spTree>
    <p:extLst>
      <p:ext uri="{BB962C8B-B14F-4D97-AF65-F5344CB8AC3E}">
        <p14:creationId xmlns:p14="http://schemas.microsoft.com/office/powerpoint/2010/main" val="199404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what kind of blocks would you expect to see relating to broadcasting: </a:t>
            </a:r>
          </a:p>
          <a:p>
            <a:pPr marL="174056" indent="-174056">
              <a:buFontTx/>
              <a:buChar char="-"/>
            </a:pPr>
            <a:r>
              <a:rPr lang="en-US" baseline="0" dirty="0"/>
              <a:t>Some sort of broadcast message</a:t>
            </a:r>
          </a:p>
          <a:p>
            <a:pPr marL="174056" indent="-174056">
              <a:buFontTx/>
              <a:buChar char="-"/>
            </a:pPr>
            <a:r>
              <a:rPr lang="en-US" baseline="0" dirty="0"/>
              <a:t>Some sort of waiting to receive message </a:t>
            </a:r>
          </a:p>
          <a:p>
            <a:pPr marL="174056" indent="-174056">
              <a:buFontTx/>
              <a:buChar char="-"/>
            </a:pPr>
            <a:endParaRPr lang="en-US" baseline="0" dirty="0"/>
          </a:p>
          <a:p>
            <a:pPr marL="174056" indent="-174056">
              <a:buFontTx/>
              <a:buChar char="-"/>
            </a:pPr>
            <a:r>
              <a:rPr lang="en-US" baseline="0" dirty="0"/>
              <a:t>Example of why you need the Broadcast and wait: if you’re programing an ATM, then once someone sends out a withdraw or deposit money broadcast, you want to make sure the receiving scripts run first before you proceed. </a:t>
            </a:r>
          </a:p>
          <a:p>
            <a:pPr marL="174056" indent="-174056">
              <a:buFontTx/>
              <a:buChar char="-"/>
            </a:pPr>
            <a:endParaRPr lang="en-US" baseline="0" dirty="0"/>
          </a:p>
          <a:p>
            <a:pPr marL="174056" indent="-174056">
              <a:buFontTx/>
              <a:buChar char="-"/>
            </a:pPr>
            <a:r>
              <a:rPr lang="en-US" baseline="0" dirty="0"/>
              <a:t>Demo how to use the blocks </a:t>
            </a:r>
            <a:endParaRPr lang="en-US" dirty="0"/>
          </a:p>
        </p:txBody>
      </p:sp>
      <p:sp>
        <p:nvSpPr>
          <p:cNvPr id="4" name="Slide Number Placeholder 3"/>
          <p:cNvSpPr>
            <a:spLocks noGrp="1"/>
          </p:cNvSpPr>
          <p:nvPr>
            <p:ph type="sldNum" sz="quarter" idx="10"/>
          </p:nvPr>
        </p:nvSpPr>
        <p:spPr/>
        <p:txBody>
          <a:bodyPr/>
          <a:lstStyle/>
          <a:p>
            <a:fld id="{F09FABF3-DCF3-4DB7-807E-F7408A09DBBE}" type="slidenum">
              <a:rPr lang="en-US" smtClean="0"/>
              <a:pPr/>
              <a:t>4</a:t>
            </a:fld>
            <a:endParaRPr lang="en-US"/>
          </a:p>
        </p:txBody>
      </p:sp>
    </p:spTree>
    <p:extLst>
      <p:ext uri="{BB962C8B-B14F-4D97-AF65-F5344CB8AC3E}">
        <p14:creationId xmlns:p14="http://schemas.microsoft.com/office/powerpoint/2010/main" val="1255379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3951820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2631615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3888584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251712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214903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3139018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2317024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818717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602338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313057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5C318-07C2-4F94-8805-3EE289D9381E}" type="datetimeFigureOut">
              <a:rPr lang="en-GB" smtClean="0"/>
              <a:pPr/>
              <a:t>23/10/2020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p14="http://schemas.microsoft.com/office/powerpoint/2010/main" val="1446498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5C318-07C2-4F94-8805-3EE289D9381E}" type="datetimeFigureOut">
              <a:rPr lang="en-GB" smtClean="0"/>
              <a:pPr/>
              <a:t>23/10/2020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8F598-EBD7-42C4-8929-7EFEAEC96421}" type="slidenum">
              <a:rPr lang="en-GB" smtClean="0"/>
              <a:pPr/>
              <a:t>‹#›</a:t>
            </a:fld>
            <a:endParaRPr lang="en-GB"/>
          </a:p>
        </p:txBody>
      </p:sp>
    </p:spTree>
    <p:extLst>
      <p:ext uri="{BB962C8B-B14F-4D97-AF65-F5344CB8AC3E}">
        <p14:creationId xmlns:p14="http://schemas.microsoft.com/office/powerpoint/2010/main" val="3362648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scratch.mit.edu/projects/138840667/"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4"/>
            <a:ext cx="7772400" cy="1470025"/>
          </a:xfrm>
        </p:spPr>
        <p:txBody>
          <a:bodyPr>
            <a:normAutofit fontScale="90000"/>
          </a:bodyPr>
          <a:lstStyle/>
          <a:p>
            <a:r>
              <a:rPr lang="en-GB" dirty="0"/>
              <a:t>EDUC2323 Computer Programming as a Tool for Learning</a:t>
            </a:r>
          </a:p>
        </p:txBody>
      </p:sp>
      <p:sp>
        <p:nvSpPr>
          <p:cNvPr id="3" name="Subtitle 2"/>
          <p:cNvSpPr>
            <a:spLocks noGrp="1"/>
          </p:cNvSpPr>
          <p:nvPr>
            <p:ph type="subTitle" idx="1"/>
          </p:nvPr>
        </p:nvSpPr>
        <p:spPr>
          <a:xfrm>
            <a:off x="1371600" y="3476600"/>
            <a:ext cx="6400800" cy="2544688"/>
          </a:xfrm>
        </p:spPr>
        <p:txBody>
          <a:bodyPr>
            <a:normAutofit/>
          </a:bodyPr>
          <a:lstStyle/>
          <a:p>
            <a:endParaRPr lang="en-GB" dirty="0"/>
          </a:p>
        </p:txBody>
      </p:sp>
    </p:spTree>
    <p:extLst>
      <p:ext uri="{BB962C8B-B14F-4D97-AF65-F5344CB8AC3E}">
        <p14:creationId xmlns:p14="http://schemas.microsoft.com/office/powerpoint/2010/main" val="2763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a:t>
            </a:r>
          </a:p>
        </p:txBody>
      </p:sp>
      <p:sp>
        <p:nvSpPr>
          <p:cNvPr id="3" name="Content Placeholder 2"/>
          <p:cNvSpPr>
            <a:spLocks noGrp="1"/>
          </p:cNvSpPr>
          <p:nvPr>
            <p:ph idx="1"/>
          </p:nvPr>
        </p:nvSpPr>
        <p:spPr>
          <a:xfrm>
            <a:off x="457200" y="1340768"/>
            <a:ext cx="8229600" cy="5357192"/>
          </a:xfrm>
        </p:spPr>
        <p:txBody>
          <a:bodyPr>
            <a:normAutofit/>
          </a:bodyPr>
          <a:lstStyle/>
          <a:p>
            <a:r>
              <a:rPr lang="en-GB" dirty="0"/>
              <a:t>Advanced Scratch concepts: broadcasting and simple animation</a:t>
            </a:r>
          </a:p>
          <a:p>
            <a:r>
              <a:rPr lang="en-GB" dirty="0"/>
              <a:t>Activities:</a:t>
            </a:r>
          </a:p>
          <a:p>
            <a:pPr lvl="1"/>
            <a:r>
              <a:rPr lang="en-GB" dirty="0"/>
              <a:t>Analysing broadcasting demo project</a:t>
            </a:r>
          </a:p>
        </p:txBody>
      </p:sp>
    </p:spTree>
    <p:extLst>
      <p:ext uri="{BB962C8B-B14F-4D97-AF65-F5344CB8AC3E}">
        <p14:creationId xmlns:p14="http://schemas.microsoft.com/office/powerpoint/2010/main" val="1905799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3405"/>
          </a:xfrm>
        </p:spPr>
        <p:txBody>
          <a:bodyPr/>
          <a:lstStyle/>
          <a:p>
            <a:r>
              <a:rPr lang="en-US" dirty="0"/>
              <a:t>What is Broadcasting? </a:t>
            </a:r>
          </a:p>
        </p:txBody>
      </p:sp>
      <p:sp>
        <p:nvSpPr>
          <p:cNvPr id="3" name="Content Placeholder 2"/>
          <p:cNvSpPr>
            <a:spLocks noGrp="1"/>
          </p:cNvSpPr>
          <p:nvPr>
            <p:ph idx="1"/>
          </p:nvPr>
        </p:nvSpPr>
        <p:spPr>
          <a:xfrm>
            <a:off x="179512" y="1301006"/>
            <a:ext cx="6526088" cy="5440362"/>
          </a:xfrm>
        </p:spPr>
        <p:txBody>
          <a:bodyPr>
            <a:normAutofit fontScale="85000" lnSpcReduction="10000"/>
          </a:bodyPr>
          <a:lstStyle/>
          <a:p>
            <a:pPr>
              <a:buFont typeface="Wingdings" pitchFamily="2" charset="2"/>
              <a:buChar char="§"/>
            </a:pPr>
            <a:r>
              <a:rPr lang="en-US" dirty="0"/>
              <a:t>Broadcasts are ‘messages sent throughout the whole Scratch environment</a:t>
            </a:r>
          </a:p>
          <a:p>
            <a:pPr>
              <a:buFont typeface="Wingdings" pitchFamily="2" charset="2"/>
              <a:buChar char="§"/>
            </a:pPr>
            <a:r>
              <a:rPr lang="en-US" dirty="0"/>
              <a:t>Messages activate receiving scripts, but only if they are set up to ‘receive’ a specific message.</a:t>
            </a:r>
          </a:p>
          <a:p>
            <a:pPr>
              <a:buFont typeface="Wingdings" pitchFamily="2" charset="2"/>
              <a:buChar char="§"/>
            </a:pPr>
            <a:r>
              <a:rPr lang="en-US" dirty="0"/>
              <a:t>What can these be used for? </a:t>
            </a:r>
          </a:p>
          <a:p>
            <a:pPr lvl="1">
              <a:buFont typeface="Wingdings" pitchFamily="2" charset="2"/>
              <a:buChar char="§"/>
            </a:pPr>
            <a:r>
              <a:rPr lang="en-US" dirty="0"/>
              <a:t>‘On hit detection’ – do some action after hit detected or something specific happens</a:t>
            </a:r>
          </a:p>
          <a:p>
            <a:pPr lvl="1">
              <a:buFont typeface="Wingdings" pitchFamily="2" charset="2"/>
              <a:buChar char="§"/>
            </a:pPr>
            <a:r>
              <a:rPr lang="en-US" dirty="0"/>
              <a:t>On Mouse click – do some action after mouse down detected </a:t>
            </a:r>
          </a:p>
          <a:p>
            <a:pPr lvl="1">
              <a:buFont typeface="Wingdings" pitchFamily="2" charset="2"/>
              <a:buChar char="§"/>
            </a:pPr>
            <a:r>
              <a:rPr lang="en-US" dirty="0"/>
              <a:t>To divide up and control a project – e.g. to do some action when your program goes from one state to another or transfer control from one script/sprite to another</a:t>
            </a:r>
          </a:p>
          <a:p>
            <a:pPr marL="329184" lvl="1" indent="0">
              <a:buNone/>
            </a:pPr>
            <a:endParaRPr lang="en-US" dirty="0"/>
          </a:p>
          <a:p>
            <a:pPr>
              <a:buFont typeface="Wingdings" pitchFamily="2" charset="2"/>
              <a:buChar char="§"/>
            </a:pPr>
            <a:endParaRPr lang="en-US" dirty="0"/>
          </a:p>
        </p:txBody>
      </p:sp>
      <p:pic>
        <p:nvPicPr>
          <p:cNvPr id="2050" name="Picture 2" descr="http://nokohaha.com/wp-content/uploads/2010/08/radiotowe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2514600"/>
            <a:ext cx="1905000" cy="25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5130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Broadcasting Related Blocks</a:t>
            </a:r>
          </a:p>
        </p:txBody>
      </p:sp>
      <p:sp>
        <p:nvSpPr>
          <p:cNvPr id="3" name="Content Placeholder 2"/>
          <p:cNvSpPr>
            <a:spLocks noGrp="1"/>
          </p:cNvSpPr>
          <p:nvPr>
            <p:ph idx="1"/>
          </p:nvPr>
        </p:nvSpPr>
        <p:spPr>
          <a:xfrm>
            <a:off x="838200" y="2038388"/>
            <a:ext cx="5257800" cy="4514812"/>
          </a:xfrm>
        </p:spPr>
        <p:txBody>
          <a:bodyPr>
            <a:normAutofit fontScale="77500" lnSpcReduction="20000"/>
          </a:bodyPr>
          <a:lstStyle/>
          <a:p>
            <a:pPr>
              <a:buFont typeface="Wingdings" pitchFamily="2" charset="2"/>
              <a:buChar char="§"/>
            </a:pPr>
            <a:r>
              <a:rPr lang="en-US" dirty="0"/>
              <a:t>Broadcast ()</a:t>
            </a:r>
          </a:p>
          <a:p>
            <a:pPr lvl="1">
              <a:buFont typeface="Wingdings" pitchFamily="2" charset="2"/>
              <a:buChar char="§"/>
            </a:pPr>
            <a:r>
              <a:rPr lang="en-US" dirty="0"/>
              <a:t>Makes the specified broadcast and has no further effect </a:t>
            </a:r>
          </a:p>
          <a:p>
            <a:pPr>
              <a:buFont typeface="Wingdings" pitchFamily="2" charset="2"/>
              <a:buChar char="§"/>
            </a:pPr>
            <a:r>
              <a:rPr lang="en-US" dirty="0"/>
              <a:t>Broadcast () and Wait</a:t>
            </a:r>
          </a:p>
          <a:p>
            <a:pPr lvl="1">
              <a:buFont typeface="Wingdings" pitchFamily="2" charset="2"/>
              <a:buChar char="§"/>
            </a:pPr>
            <a:r>
              <a:rPr lang="en-US" dirty="0"/>
              <a:t>Makes the specified broadcast and freezes its script until all of the receiving scripts have finished   </a:t>
            </a:r>
          </a:p>
          <a:p>
            <a:pPr>
              <a:buFont typeface="Wingdings" pitchFamily="2" charset="2"/>
              <a:buChar char="§"/>
            </a:pPr>
            <a:r>
              <a:rPr lang="en-US" dirty="0"/>
              <a:t>When I Receive ()</a:t>
            </a:r>
          </a:p>
          <a:p>
            <a:pPr lvl="1">
              <a:buFont typeface="Wingdings" pitchFamily="2" charset="2"/>
              <a:buChar char="§"/>
            </a:pPr>
            <a:r>
              <a:rPr lang="en-US" dirty="0"/>
              <a:t>Stays inactive until it receives the specified broadcast. Once it has been received, the script goes into action and ends once it has finished but can be triggered more than once, i.e. if that broadcast is received again.</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2234609"/>
            <a:ext cx="1860699" cy="584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3659372"/>
            <a:ext cx="2817628" cy="531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4953000"/>
            <a:ext cx="256953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0343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304" y="97468"/>
            <a:ext cx="8358664" cy="523220"/>
          </a:xfrm>
          <a:prstGeom prst="rect">
            <a:avLst/>
          </a:prstGeom>
          <a:noFill/>
        </p:spPr>
        <p:txBody>
          <a:bodyPr wrap="square" rtlCol="0">
            <a:spAutoFit/>
          </a:bodyPr>
          <a:lstStyle/>
          <a:p>
            <a:r>
              <a:rPr lang="en-GB" sz="2800" b="1" dirty="0"/>
              <a:t>Activity: Analysing the provided broadcast example</a:t>
            </a:r>
          </a:p>
        </p:txBody>
      </p:sp>
      <p:pic>
        <p:nvPicPr>
          <p:cNvPr id="5" name="Picture 4"/>
          <p:cNvPicPr>
            <a:picLocks noChangeAspect="1"/>
          </p:cNvPicPr>
          <p:nvPr/>
        </p:nvPicPr>
        <p:blipFill>
          <a:blip r:embed="rId2" cstate="print"/>
          <a:stretch>
            <a:fillRect/>
          </a:stretch>
        </p:blipFill>
        <p:spPr>
          <a:xfrm rot="874176">
            <a:off x="4468221" y="1383974"/>
            <a:ext cx="3524051" cy="2487900"/>
          </a:xfrm>
          <a:prstGeom prst="rect">
            <a:avLst/>
          </a:prstGeom>
          <a:ln>
            <a:solidFill>
              <a:schemeClr val="tx1"/>
            </a:solidFill>
          </a:ln>
          <a:effectLst>
            <a:outerShdw blurRad="50800" dist="38100" dir="2700000" algn="tl" rotWithShape="0">
              <a:prstClr val="black">
                <a:alpha val="40000"/>
              </a:prstClr>
            </a:outerShdw>
          </a:effectLst>
        </p:spPr>
      </p:pic>
      <p:sp>
        <p:nvSpPr>
          <p:cNvPr id="6" name="TextBox 5"/>
          <p:cNvSpPr txBox="1"/>
          <p:nvPr/>
        </p:nvSpPr>
        <p:spPr>
          <a:xfrm>
            <a:off x="497304" y="1412776"/>
            <a:ext cx="3498632" cy="3693319"/>
          </a:xfrm>
          <a:prstGeom prst="rect">
            <a:avLst/>
          </a:prstGeom>
          <a:noFill/>
        </p:spPr>
        <p:txBody>
          <a:bodyPr wrap="square" rtlCol="0">
            <a:spAutoFit/>
          </a:bodyPr>
          <a:lstStyle/>
          <a:p>
            <a:r>
              <a:rPr lang="en-GB" sz="2200" dirty="0"/>
              <a:t>Have a look at the third demo project in detail:</a:t>
            </a:r>
          </a:p>
          <a:p>
            <a:endParaRPr lang="en-GB" sz="2200" dirty="0">
              <a:hlinkClick r:id="rId3"/>
            </a:endParaRPr>
          </a:p>
          <a:p>
            <a:r>
              <a:rPr lang="en-GB" sz="1400" dirty="0">
                <a:hlinkClick r:id="rId3"/>
              </a:rPr>
              <a:t>https://scratch.mit.edu/projects/138840667/</a:t>
            </a:r>
            <a:endParaRPr lang="en-GB" sz="1400" dirty="0"/>
          </a:p>
          <a:p>
            <a:endParaRPr lang="en-GB" sz="2200" dirty="0"/>
          </a:p>
          <a:p>
            <a:endParaRPr lang="en-GB" sz="2200" dirty="0"/>
          </a:p>
          <a:p>
            <a:pPr marL="342900" indent="-342900">
              <a:buFont typeface="Arial" panose="020B0604020202020204" pitchFamily="34" charset="0"/>
              <a:buChar char="•"/>
            </a:pPr>
            <a:r>
              <a:rPr lang="en-GB" sz="2200" dirty="0"/>
              <a:t>Check you can follow how each dog triggers the next dog to start running using broadcast messages.</a:t>
            </a:r>
          </a:p>
          <a:p>
            <a:endParaRPr lang="en-GB" sz="2200" dirty="0"/>
          </a:p>
        </p:txBody>
      </p:sp>
      <p:sp>
        <p:nvSpPr>
          <p:cNvPr id="8" name="TextBox 7"/>
          <p:cNvSpPr txBox="1"/>
          <p:nvPr/>
        </p:nvSpPr>
        <p:spPr>
          <a:xfrm>
            <a:off x="467544" y="4941168"/>
            <a:ext cx="7848872" cy="1785104"/>
          </a:xfrm>
          <a:prstGeom prst="rect">
            <a:avLst/>
          </a:prstGeom>
          <a:noFill/>
        </p:spPr>
        <p:txBody>
          <a:bodyPr wrap="square" rtlCol="0">
            <a:spAutoFit/>
          </a:bodyPr>
          <a:lstStyle/>
          <a:p>
            <a:pPr marL="342900" indent="-342900">
              <a:buFont typeface="Arial" panose="020B0604020202020204" pitchFamily="34" charset="0"/>
              <a:buChar char="•"/>
            </a:pPr>
            <a:r>
              <a:rPr lang="en-GB" sz="2200" dirty="0"/>
              <a:t>Check you can follow how broadcast messages are also used to change the backdrop images</a:t>
            </a:r>
          </a:p>
          <a:p>
            <a:endParaRPr lang="en-GB" sz="2200" dirty="0"/>
          </a:p>
          <a:p>
            <a:pPr marL="342900" indent="-342900">
              <a:buFont typeface="Arial" panose="020B0604020202020204" pitchFamily="34" charset="0"/>
              <a:buChar char="•"/>
            </a:pPr>
            <a:r>
              <a:rPr lang="en-GB" sz="2200" dirty="0"/>
              <a:t>Explore how the dogs’ movement is animated using costume change and wait messages</a:t>
            </a:r>
          </a:p>
        </p:txBody>
      </p:sp>
    </p:spTree>
    <p:extLst>
      <p:ext uri="{BB962C8B-B14F-4D97-AF65-F5344CB8AC3E}">
        <p14:creationId xmlns:p14="http://schemas.microsoft.com/office/powerpoint/2010/main" val="127210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800" b="1" dirty="0"/>
              <a:t>Practical activities</a:t>
            </a:r>
          </a:p>
        </p:txBody>
      </p:sp>
      <p:sp>
        <p:nvSpPr>
          <p:cNvPr id="3" name="Content Placeholder 2"/>
          <p:cNvSpPr>
            <a:spLocks noGrp="1"/>
          </p:cNvSpPr>
          <p:nvPr>
            <p:ph idx="1"/>
          </p:nvPr>
        </p:nvSpPr>
        <p:spPr/>
        <p:txBody>
          <a:bodyPr/>
          <a:lstStyle/>
          <a:p>
            <a:r>
              <a:rPr lang="en-GB" dirty="0"/>
              <a:t>Analyse the ‘Broadcasting – full example’ project</a:t>
            </a:r>
          </a:p>
          <a:p>
            <a:pPr lvl="1"/>
            <a:r>
              <a:rPr lang="en-GB" dirty="0"/>
              <a:t>Complete the A3 worksheet</a:t>
            </a:r>
          </a:p>
          <a:p>
            <a:r>
              <a:rPr lang="en-GB" dirty="0"/>
              <a:t>Working on own project</a:t>
            </a:r>
          </a:p>
        </p:txBody>
      </p:sp>
    </p:spTree>
    <p:extLst>
      <p:ext uri="{BB962C8B-B14F-4D97-AF65-F5344CB8AC3E}">
        <p14:creationId xmlns:p14="http://schemas.microsoft.com/office/powerpoint/2010/main" val="3393927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2614</TotalTime>
  <Words>438</Words>
  <Application>Microsoft Office PowerPoint</Application>
  <PresentationFormat>On-screen Show (4:3)</PresentationFormat>
  <Paragraphs>45</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EDUC2323 Computer Programming as a Tool for Learning</vt:lpstr>
      <vt:lpstr>Plan</vt:lpstr>
      <vt:lpstr>What is Broadcasting? </vt:lpstr>
      <vt:lpstr>Broadcasting Related Blocks</vt:lpstr>
      <vt:lpstr>PowerPoint Presentation</vt:lpstr>
      <vt:lpstr>Practical activities</vt:lpstr>
    </vt:vector>
  </TitlesOfParts>
  <Company>Luton Sixth Form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EDUC2323 Computer Programming as a Tool for Learning</dc:title>
  <dc:creator>Review</dc:creator>
  <cp:lastModifiedBy>Matthew Dean</cp:lastModifiedBy>
  <cp:revision>176</cp:revision>
  <dcterms:created xsi:type="dcterms:W3CDTF">2014-11-10T06:41:28Z</dcterms:created>
  <dcterms:modified xsi:type="dcterms:W3CDTF">2020-10-23T10:28:29Z</dcterms:modified>
</cp:coreProperties>
</file>